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8" autoAdjust="0"/>
    <p:restoredTop sz="81931" autoAdjust="0"/>
  </p:normalViewPr>
  <p:slideViewPr>
    <p:cSldViewPr snapToGrid="0">
      <p:cViewPr>
        <p:scale>
          <a:sx n="70" d="100"/>
          <a:sy n="70" d="100"/>
        </p:scale>
        <p:origin x="1555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4E278-56F1-4453-8808-E8BC6E1B7A0B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A505B-D495-4DB5-AC92-2CD31ED43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Ljudski mozak ima mogućnost da kada vidi sliku, zna kakav je sadržaj na njoj prikazan. Pikseli slike ili fotografije pretv</a:t>
            </a:r>
            <a:r>
              <a:rPr lang="en-US" dirty="0" err="1"/>
              <a:t>araju</a:t>
            </a:r>
            <a:r>
              <a:rPr lang="en-US" dirty="0"/>
              <a:t> se u </a:t>
            </a:r>
            <a:r>
              <a:rPr lang="en-US" dirty="0" err="1"/>
              <a:t>neuralnu</a:t>
            </a:r>
            <a:r>
              <a:rPr lang="en-US" dirty="0"/>
              <a:t> </a:t>
            </a:r>
            <a:r>
              <a:rPr lang="en-US" dirty="0" err="1"/>
              <a:t>aktivnost</a:t>
            </a:r>
            <a:r>
              <a:rPr lang="en-US" dirty="0"/>
              <a:t> i mi </a:t>
            </a:r>
            <a:r>
              <a:rPr lang="en-US" dirty="0" err="1"/>
              <a:t>smo</a:t>
            </a:r>
            <a:r>
              <a:rPr lang="en-US" dirty="0"/>
              <a:t> u </a:t>
            </a:r>
            <a:r>
              <a:rPr lang="en-US" dirty="0" err="1"/>
              <a:t>mogucnosti</a:t>
            </a:r>
            <a:r>
              <a:rPr lang="en-US" dirty="0"/>
              <a:t> da </a:t>
            </a:r>
            <a:r>
              <a:rPr lang="en-US" dirty="0" err="1"/>
              <a:t>razaznamo</a:t>
            </a:r>
            <a:r>
              <a:rPr lang="en-US" dirty="0"/>
              <a:t> </a:t>
            </a:r>
            <a:r>
              <a:rPr lang="en-US" dirty="0" err="1"/>
              <a:t>prikazane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na </a:t>
            </a:r>
            <a:r>
              <a:rPr lang="en-US" dirty="0" err="1"/>
              <a:t>slici</a:t>
            </a:r>
            <a:r>
              <a:rPr lang="en-US" dirty="0"/>
              <a:t>. Do </a:t>
            </a:r>
            <a:r>
              <a:rPr lang="en-US" dirty="0" err="1"/>
              <a:t>skoro</a:t>
            </a:r>
            <a:r>
              <a:rPr lang="en-US" dirty="0"/>
              <a:t>, </a:t>
            </a:r>
            <a:r>
              <a:rPr lang="en-US" dirty="0" err="1"/>
              <a:t>kompjuteri</a:t>
            </a:r>
            <a:r>
              <a:rPr lang="en-US" dirty="0"/>
              <a:t> </a:t>
            </a:r>
            <a:r>
              <a:rPr lang="en-US" dirty="0" err="1"/>
              <a:t>nisu</a:t>
            </a:r>
            <a:r>
              <a:rPr lang="en-US" dirty="0"/>
              <a:t> </a:t>
            </a:r>
            <a:r>
              <a:rPr lang="en-US" dirty="0" err="1"/>
              <a:t>imali</a:t>
            </a:r>
            <a:r>
              <a:rPr lang="en-US" dirty="0"/>
              <a:t> </a:t>
            </a:r>
            <a:r>
              <a:rPr lang="en-US" dirty="0" err="1"/>
              <a:t>mogucnost</a:t>
            </a:r>
            <a:r>
              <a:rPr lang="en-US" dirty="0"/>
              <a:t> da </a:t>
            </a:r>
            <a:r>
              <a:rPr lang="en-US" dirty="0" err="1"/>
              <a:t>obave</a:t>
            </a:r>
            <a:r>
              <a:rPr lang="en-US" dirty="0"/>
              <a:t> </a:t>
            </a:r>
            <a:r>
              <a:rPr lang="en-US" dirty="0" err="1"/>
              <a:t>isti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s </a:t>
            </a:r>
            <a:r>
              <a:rPr lang="en-US" dirty="0" err="1"/>
              <a:t>razvojem</a:t>
            </a:r>
            <a:r>
              <a:rPr lang="en-US" dirty="0"/>
              <a:t> </a:t>
            </a:r>
            <a:r>
              <a:rPr lang="en-US" dirty="0" err="1"/>
              <a:t>dubokog</a:t>
            </a:r>
            <a:r>
              <a:rPr lang="en-US" dirty="0"/>
              <a:t> </a:t>
            </a:r>
            <a:r>
              <a:rPr lang="en-US" dirty="0" err="1"/>
              <a:t>ucenja</a:t>
            </a:r>
            <a:r>
              <a:rPr lang="en-US" dirty="0"/>
              <a:t> i </a:t>
            </a:r>
            <a:r>
              <a:rPr lang="en-US" dirty="0" err="1"/>
              <a:t>prvenstveno</a:t>
            </a:r>
            <a:r>
              <a:rPr lang="en-US" dirty="0"/>
              <a:t> </a:t>
            </a:r>
            <a:r>
              <a:rPr lang="en-US" dirty="0" err="1"/>
              <a:t>dubokih</a:t>
            </a:r>
            <a:r>
              <a:rPr lang="en-US" dirty="0"/>
              <a:t> </a:t>
            </a:r>
            <a:r>
              <a:rPr lang="en-US" dirty="0" err="1"/>
              <a:t>neuralnih</a:t>
            </a:r>
            <a:r>
              <a:rPr lang="en-US" dirty="0"/>
              <a:t> </a:t>
            </a:r>
            <a:r>
              <a:rPr lang="en-US" dirty="0" err="1"/>
              <a:t>mreza</a:t>
            </a:r>
            <a:r>
              <a:rPr lang="en-US" dirty="0"/>
              <a:t>,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vise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nemoguc</a:t>
            </a:r>
            <a:r>
              <a:rPr lang="en-US" dirty="0"/>
              <a:t>. Na primer, ImageNet je </a:t>
            </a:r>
            <a:r>
              <a:rPr lang="en-US" dirty="0" err="1"/>
              <a:t>projekat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ljudi </a:t>
            </a:r>
            <a:r>
              <a:rPr lang="en-US" dirty="0" err="1"/>
              <a:t>pokusavaju</a:t>
            </a:r>
            <a:r>
              <a:rPr lang="en-US" dirty="0"/>
              <a:t> da </a:t>
            </a:r>
            <a:r>
              <a:rPr lang="en-US" dirty="0" err="1"/>
              <a:t>dostignu</a:t>
            </a:r>
            <a:r>
              <a:rPr lang="en-US" dirty="0"/>
              <a:t> </a:t>
            </a:r>
            <a:r>
              <a:rPr lang="en-US" dirty="0" err="1"/>
              <a:t>najbolju</a:t>
            </a:r>
            <a:r>
              <a:rPr lang="en-US" dirty="0"/>
              <a:t> </a:t>
            </a:r>
            <a:r>
              <a:rPr lang="en-US" dirty="0" err="1"/>
              <a:t>mogucu</a:t>
            </a:r>
            <a:r>
              <a:rPr lang="en-US" dirty="0"/>
              <a:t> </a:t>
            </a:r>
            <a:r>
              <a:rPr lang="en-US" dirty="0" err="1"/>
              <a:t>tacnost</a:t>
            </a:r>
            <a:r>
              <a:rPr lang="en-US" dirty="0"/>
              <a:t> u </a:t>
            </a:r>
            <a:r>
              <a:rPr lang="en-US" dirty="0" err="1"/>
              <a:t>klasifikaciji</a:t>
            </a:r>
            <a:r>
              <a:rPr lang="en-US" dirty="0"/>
              <a:t>, </a:t>
            </a:r>
            <a:r>
              <a:rPr lang="en-US" dirty="0" err="1"/>
              <a:t>lokalizaciji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na </a:t>
            </a:r>
            <a:r>
              <a:rPr lang="en-US" dirty="0" err="1"/>
              <a:t>slikama</a:t>
            </a:r>
            <a:r>
              <a:rPr lang="en-US" dirty="0"/>
              <a:t>. Na </a:t>
            </a:r>
            <a:r>
              <a:rPr lang="en-US" dirty="0" err="1"/>
              <a:t>raspolaganju</a:t>
            </a:r>
            <a:r>
              <a:rPr lang="en-US" dirty="0"/>
              <a:t> je 14 </a:t>
            </a:r>
            <a:r>
              <a:rPr lang="en-US" dirty="0" err="1"/>
              <a:t>miliona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label-</a:t>
            </a:r>
            <a:r>
              <a:rPr lang="en-US" dirty="0" err="1"/>
              <a:t>ovane</a:t>
            </a:r>
            <a:r>
              <a:rPr lang="en-US" dirty="0"/>
              <a:t> i </a:t>
            </a:r>
            <a:r>
              <a:rPr lang="en-US" dirty="0" err="1"/>
              <a:t>sluze</a:t>
            </a:r>
            <a:r>
              <a:rPr lang="en-US" dirty="0"/>
              <a:t> za </a:t>
            </a:r>
            <a:r>
              <a:rPr lang="en-US" dirty="0" err="1"/>
              <a:t>treniranje</a:t>
            </a:r>
            <a:r>
              <a:rPr lang="en-US" dirty="0"/>
              <a:t> </a:t>
            </a:r>
            <a:r>
              <a:rPr lang="en-US" dirty="0" err="1"/>
              <a:t>algoritama</a:t>
            </a:r>
            <a:r>
              <a:rPr lang="en-US" dirty="0"/>
              <a:t>.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godine</a:t>
            </a:r>
            <a:r>
              <a:rPr lang="en-US" dirty="0"/>
              <a:t> </a:t>
            </a:r>
            <a:r>
              <a:rPr lang="en-US" dirty="0" err="1"/>
              <a:t>biva</a:t>
            </a:r>
            <a:r>
              <a:rPr lang="en-US" dirty="0"/>
              <a:t> se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pobednik</a:t>
            </a:r>
            <a:r>
              <a:rPr lang="en-US" dirty="0"/>
              <a:t> i </a:t>
            </a:r>
            <a:r>
              <a:rPr lang="en-US" dirty="0" err="1"/>
              <a:t>tacnost</a:t>
            </a:r>
            <a:r>
              <a:rPr lang="en-US" dirty="0"/>
              <a:t> </a:t>
            </a:r>
            <a:r>
              <a:rPr lang="en-US" dirty="0" err="1"/>
              <a:t>klasifikacije</a:t>
            </a:r>
            <a:r>
              <a:rPr lang="en-US" dirty="0"/>
              <a:t> </a:t>
            </a:r>
            <a:r>
              <a:rPr lang="en-US" dirty="0" err="1"/>
              <a:t>raste</a:t>
            </a:r>
            <a:r>
              <a:rPr lang="en-US" dirty="0"/>
              <a:t>. </a:t>
            </a:r>
            <a:r>
              <a:rPr lang="en-US" dirty="0" err="1"/>
              <a:t>Danasnje</a:t>
            </a:r>
            <a:r>
              <a:rPr lang="en-US" dirty="0"/>
              <a:t> </a:t>
            </a:r>
            <a:r>
              <a:rPr lang="en-US" dirty="0" err="1"/>
              <a:t>neuralne</a:t>
            </a:r>
            <a:r>
              <a:rPr lang="en-US" dirty="0"/>
              <a:t> </a:t>
            </a:r>
            <a:r>
              <a:rPr lang="en-US" dirty="0" err="1"/>
              <a:t>mreze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mogucnost</a:t>
            </a:r>
            <a:r>
              <a:rPr lang="en-US" dirty="0"/>
              <a:t> </a:t>
            </a:r>
            <a:r>
              <a:rPr lang="en-US" dirty="0" err="1"/>
              <a:t>prepoznavanja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u </a:t>
            </a:r>
            <a:r>
              <a:rPr lang="en-US" dirty="0" err="1"/>
              <a:t>rangu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ljudima</a:t>
            </a:r>
            <a:r>
              <a:rPr lang="en-US" dirty="0"/>
              <a:t>.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slucajno</a:t>
            </a:r>
            <a:r>
              <a:rPr lang="en-US" dirty="0"/>
              <a:t>, </a:t>
            </a:r>
            <a:r>
              <a:rPr lang="en-US" dirty="0" err="1"/>
              <a:t>vec</a:t>
            </a:r>
            <a:r>
              <a:rPr lang="en-US" dirty="0"/>
              <a:t> je </a:t>
            </a:r>
            <a:r>
              <a:rPr lang="en-US" dirty="0" err="1"/>
              <a:t>moguce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neuralne</a:t>
            </a:r>
            <a:r>
              <a:rPr lang="en-US" dirty="0"/>
              <a:t> </a:t>
            </a:r>
            <a:r>
              <a:rPr lang="en-US" dirty="0" err="1"/>
              <a:t>mreze</a:t>
            </a:r>
            <a:r>
              <a:rPr lang="en-US" dirty="0"/>
              <a:t> </a:t>
            </a:r>
            <a:r>
              <a:rPr lang="en-US" dirty="0" err="1"/>
              <a:t>napravljene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obavljaju</a:t>
            </a:r>
            <a:r>
              <a:rPr lang="en-US" dirty="0"/>
              <a:t> </a:t>
            </a:r>
            <a:r>
              <a:rPr lang="en-US" dirty="0" err="1"/>
              <a:t>slicnu</a:t>
            </a:r>
            <a:r>
              <a:rPr lang="en-US" dirty="0"/>
              <a:t> </a:t>
            </a:r>
            <a:r>
              <a:rPr lang="en-US" dirty="0" err="1"/>
              <a:t>komputaciju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I </a:t>
            </a:r>
            <a:r>
              <a:rPr lang="en-US" dirty="0" err="1"/>
              <a:t>ljudski</a:t>
            </a:r>
            <a:r>
              <a:rPr lang="en-US" dirty="0"/>
              <a:t> </a:t>
            </a:r>
            <a:r>
              <a:rPr lang="en-US" dirty="0" err="1"/>
              <a:t>mozak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/>
              <a:t>pravljene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po </a:t>
            </a:r>
            <a:r>
              <a:rPr lang="en-US" dirty="0" err="1"/>
              <a:t>uzoru</a:t>
            </a:r>
            <a:r>
              <a:rPr lang="en-US" dirty="0"/>
              <a:t> na </a:t>
            </a:r>
            <a:r>
              <a:rPr lang="en-US" dirty="0" err="1"/>
              <a:t>ljudski</a:t>
            </a:r>
            <a:r>
              <a:rPr lang="en-US" dirty="0"/>
              <a:t> </a:t>
            </a:r>
            <a:r>
              <a:rPr lang="en-US" dirty="0" err="1"/>
              <a:t>mozak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Bas </a:t>
            </a:r>
            <a:r>
              <a:rPr lang="en-US" dirty="0" err="1"/>
              <a:t>zbog</a:t>
            </a:r>
            <a:r>
              <a:rPr lang="en-US" dirty="0"/>
              <a:t> toga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neuralne</a:t>
            </a:r>
            <a:r>
              <a:rPr lang="en-US" dirty="0"/>
              <a:t> </a:t>
            </a:r>
            <a:r>
              <a:rPr lang="en-US" dirty="0" err="1"/>
              <a:t>mreze</a:t>
            </a:r>
            <a:r>
              <a:rPr lang="en-US" dirty="0"/>
              <a:t> </a:t>
            </a:r>
            <a:r>
              <a:rPr lang="en-US" dirty="0" err="1"/>
              <a:t>oponasaju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razumevanja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u </a:t>
            </a:r>
            <a:r>
              <a:rPr lang="en-US" dirty="0" err="1"/>
              <a:t>ljudskom</a:t>
            </a:r>
            <a:r>
              <a:rPr lang="en-US" dirty="0"/>
              <a:t> </a:t>
            </a:r>
            <a:r>
              <a:rPr lang="en-US" dirty="0" err="1"/>
              <a:t>mozgu</a:t>
            </a:r>
            <a:r>
              <a:rPr lang="en-US" dirty="0"/>
              <a:t>, </a:t>
            </a:r>
            <a:r>
              <a:rPr lang="en-US" dirty="0" err="1"/>
              <a:t>moguce</a:t>
            </a:r>
            <a:r>
              <a:rPr lang="en-US" dirty="0"/>
              <a:t> je </a:t>
            </a:r>
            <a:r>
              <a:rPr lang="en-US" dirty="0" err="1"/>
              <a:t>izvrsiti</a:t>
            </a:r>
            <a:r>
              <a:rPr lang="en-US" dirty="0"/>
              <a:t> i </a:t>
            </a:r>
            <a:r>
              <a:rPr lang="en-US" dirty="0" err="1"/>
              <a:t>razlicite</a:t>
            </a:r>
            <a:r>
              <a:rPr lang="en-US" dirty="0"/>
              <a:t> </a:t>
            </a:r>
            <a:r>
              <a:rPr lang="en-US" dirty="0" err="1"/>
              <a:t>manipulacije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slikama</a:t>
            </a:r>
            <a:r>
              <a:rPr lang="en-US" dirty="0"/>
              <a:t>. </a:t>
            </a:r>
            <a:r>
              <a:rPr lang="en-US" dirty="0" err="1"/>
              <a:t>Zato</a:t>
            </a:r>
            <a:r>
              <a:rPr lang="en-US" dirty="0"/>
              <a:t> je I </a:t>
            </a:r>
            <a:r>
              <a:rPr lang="en-US" dirty="0" err="1"/>
              <a:t>odgovor</a:t>
            </a:r>
            <a:r>
              <a:rPr lang="en-US" dirty="0"/>
              <a:t> na </a:t>
            </a:r>
            <a:r>
              <a:rPr lang="en-US" dirty="0" err="1"/>
              <a:t>poslednje</a:t>
            </a:r>
            <a:r>
              <a:rPr lang="en-US" dirty="0"/>
              <a:t> </a:t>
            </a:r>
            <a:r>
              <a:rPr lang="en-US" dirty="0" err="1"/>
              <a:t>pitanje</a:t>
            </a:r>
            <a:r>
              <a:rPr lang="en-US" dirty="0"/>
              <a:t> DA. O </a:t>
            </a:r>
            <a:r>
              <a:rPr lang="en-US" dirty="0" err="1"/>
              <a:t>cemu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reci</a:t>
            </a:r>
            <a:r>
              <a:rPr lang="en-US" dirty="0"/>
              <a:t> na </a:t>
            </a:r>
            <a:r>
              <a:rPr lang="en-US" dirty="0" err="1"/>
              <a:t>narednim</a:t>
            </a:r>
            <a:r>
              <a:rPr lang="en-US" dirty="0"/>
              <a:t> </a:t>
            </a:r>
            <a:r>
              <a:rPr lang="en-US" dirty="0" err="1"/>
              <a:t>slajdovima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A505B-D495-4DB5-AC92-2CD31ED43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5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VGG19 je </a:t>
            </a:r>
            <a:r>
              <a:rPr lang="en-US" dirty="0" err="1"/>
              <a:t>mreza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odlicnu</a:t>
            </a:r>
            <a:r>
              <a:rPr lang="en-US" dirty="0"/>
              <a:t> </a:t>
            </a:r>
            <a:r>
              <a:rPr lang="en-US" dirty="0" err="1"/>
              <a:t>tacnost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klasifikaciji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. </a:t>
            </a:r>
            <a:r>
              <a:rPr lang="en-US" dirty="0" err="1"/>
              <a:t>Izabrana</a:t>
            </a:r>
            <a:r>
              <a:rPr lang="en-US" dirty="0"/>
              <a:t> je za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projekat</a:t>
            </a:r>
            <a:r>
              <a:rPr lang="en-US" dirty="0"/>
              <a:t>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jednostavnosti</a:t>
            </a:r>
            <a:r>
              <a:rPr lang="en-US" dirty="0"/>
              <a:t>. Ona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2 </a:t>
            </a:r>
            <a:r>
              <a:rPr lang="en-US" dirty="0" err="1"/>
              <a:t>operacije</a:t>
            </a:r>
            <a:r>
              <a:rPr lang="en-US" dirty="0"/>
              <a:t>: </a:t>
            </a:r>
            <a:r>
              <a:rPr lang="en-US" dirty="0" err="1"/>
              <a:t>konvolucije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kernelima</a:t>
            </a:r>
            <a:r>
              <a:rPr lang="en-US" dirty="0"/>
              <a:t> </a:t>
            </a:r>
            <a:r>
              <a:rPr lang="en-US" dirty="0" err="1"/>
              <a:t>velicine</a:t>
            </a:r>
            <a:r>
              <a:rPr lang="en-US" dirty="0"/>
              <a:t> 3x3 </a:t>
            </a:r>
            <a:r>
              <a:rPr lang="en-US" dirty="0" err="1"/>
              <a:t>pracenim</a:t>
            </a:r>
            <a:r>
              <a:rPr lang="en-US" dirty="0"/>
              <a:t> </a:t>
            </a:r>
            <a:r>
              <a:rPr lang="en-US" dirty="0" err="1"/>
              <a:t>downsampling</a:t>
            </a:r>
            <a:r>
              <a:rPr lang="en-US" dirty="0"/>
              <a:t> </a:t>
            </a:r>
            <a:r>
              <a:rPr lang="en-US" dirty="0" err="1"/>
              <a:t>mehanizmom</a:t>
            </a:r>
            <a:r>
              <a:rPr lang="en-US" dirty="0"/>
              <a:t> </a:t>
            </a:r>
            <a:r>
              <a:rPr lang="en-US" dirty="0" err="1"/>
              <a:t>zvanim</a:t>
            </a:r>
            <a:r>
              <a:rPr lang="en-US" dirty="0"/>
              <a:t> max-pooling </a:t>
            </a:r>
            <a:r>
              <a:rPr lang="en-US" dirty="0" err="1"/>
              <a:t>pomocu</a:t>
            </a:r>
            <a:r>
              <a:rPr lang="en-US" dirty="0"/>
              <a:t> </a:t>
            </a:r>
            <a:r>
              <a:rPr lang="en-US" dirty="0" err="1"/>
              <a:t>kernela</a:t>
            </a:r>
            <a:r>
              <a:rPr lang="en-US" dirty="0"/>
              <a:t> </a:t>
            </a:r>
            <a:r>
              <a:rPr lang="en-US" dirty="0" err="1"/>
              <a:t>velicine</a:t>
            </a:r>
            <a:r>
              <a:rPr lang="en-US" dirty="0"/>
              <a:t> 2x2. </a:t>
            </a:r>
          </a:p>
          <a:p>
            <a:r>
              <a:rPr lang="en-US" dirty="0"/>
              <a:t>Rad </a:t>
            </a:r>
            <a:r>
              <a:rPr lang="en-US" dirty="0" err="1"/>
              <a:t>konvolucione</a:t>
            </a:r>
            <a:r>
              <a:rPr lang="en-US" dirty="0"/>
              <a:t> </a:t>
            </a:r>
            <a:r>
              <a:rPr lang="en-US" dirty="0" err="1"/>
              <a:t>neuralne</a:t>
            </a:r>
            <a:r>
              <a:rPr lang="en-US" dirty="0"/>
              <a:t> </a:t>
            </a:r>
            <a:r>
              <a:rPr lang="en-US" dirty="0" err="1"/>
              <a:t>mreze</a:t>
            </a:r>
            <a:r>
              <a:rPr lang="en-US" dirty="0"/>
              <a:t>:</a:t>
            </a:r>
          </a:p>
          <a:p>
            <a:r>
              <a:rPr lang="en-US" dirty="0" err="1"/>
              <a:t>Mreza</a:t>
            </a:r>
            <a:r>
              <a:rPr lang="en-US" dirty="0"/>
              <a:t> u </a:t>
            </a:r>
            <a:r>
              <a:rPr lang="en-US" dirty="0" err="1"/>
              <a:t>svakom</a:t>
            </a:r>
            <a:r>
              <a:rPr lang="en-US" dirty="0"/>
              <a:t> </a:t>
            </a:r>
            <a:r>
              <a:rPr lang="en-US" dirty="0" err="1"/>
              <a:t>sloju</a:t>
            </a:r>
            <a:r>
              <a:rPr lang="en-US" dirty="0"/>
              <a:t> </a:t>
            </a:r>
            <a:r>
              <a:rPr lang="en-US" dirty="0" err="1"/>
              <a:t>uzima</a:t>
            </a:r>
            <a:r>
              <a:rPr lang="en-US" dirty="0"/>
              <a:t> </a:t>
            </a:r>
            <a:r>
              <a:rPr lang="en-US" dirty="0" err="1"/>
              <a:t>odgovarajuce</a:t>
            </a:r>
            <a:r>
              <a:rPr lang="en-US" dirty="0"/>
              <a:t> </a:t>
            </a:r>
            <a:r>
              <a:rPr lang="en-US" dirty="0" err="1"/>
              <a:t>kernele</a:t>
            </a:r>
            <a:r>
              <a:rPr lang="en-US" dirty="0"/>
              <a:t> i </a:t>
            </a:r>
            <a:r>
              <a:rPr lang="en-US" dirty="0" err="1"/>
              <a:t>prevlaci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po </a:t>
            </a:r>
            <a:r>
              <a:rPr lang="en-US" dirty="0" err="1"/>
              <a:t>slici</a:t>
            </a:r>
            <a:r>
              <a:rPr lang="en-US" dirty="0"/>
              <a:t>, </a:t>
            </a:r>
            <a:r>
              <a:rPr lang="en-US" dirty="0" err="1"/>
              <a:t>mnozi</a:t>
            </a:r>
            <a:r>
              <a:rPr lang="en-US" dirty="0"/>
              <a:t> </a:t>
            </a:r>
            <a:r>
              <a:rPr lang="en-US" dirty="0" err="1"/>
              <a:t>odgovarajuce</a:t>
            </a:r>
            <a:r>
              <a:rPr lang="en-US" dirty="0"/>
              <a:t> </a:t>
            </a:r>
            <a:r>
              <a:rPr lang="en-US" dirty="0" err="1"/>
              <a:t>piksele</a:t>
            </a:r>
            <a:r>
              <a:rPr lang="en-US" dirty="0"/>
              <a:t> I </a:t>
            </a:r>
            <a:r>
              <a:rPr lang="en-US" dirty="0" err="1"/>
              <a:t>sumira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(</a:t>
            </a:r>
            <a:r>
              <a:rPr lang="en-US" dirty="0" err="1"/>
              <a:t>konvolucija</a:t>
            </a:r>
            <a:r>
              <a:rPr lang="en-US" dirty="0"/>
              <a:t>). </a:t>
            </a:r>
            <a:r>
              <a:rPr lang="en-US" dirty="0" err="1"/>
              <a:t>Ovako</a:t>
            </a:r>
            <a:r>
              <a:rPr lang="en-US" dirty="0"/>
              <a:t> se </a:t>
            </a:r>
            <a:r>
              <a:rPr lang="en-US" dirty="0" err="1"/>
              <a:t>dobijaju</a:t>
            </a:r>
            <a:r>
              <a:rPr lang="en-US" dirty="0"/>
              <a:t> feature </a:t>
            </a:r>
            <a:r>
              <a:rPr lang="en-US" dirty="0" err="1"/>
              <a:t>mape</a:t>
            </a:r>
            <a:r>
              <a:rPr lang="en-US" dirty="0"/>
              <a:t>. </a:t>
            </a:r>
            <a:r>
              <a:rPr lang="en-US" dirty="0" err="1"/>
              <a:t>Svaki</a:t>
            </a:r>
            <a:r>
              <a:rPr lang="en-US" dirty="0"/>
              <a:t> filter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da </a:t>
            </a:r>
            <a:r>
              <a:rPr lang="en-US" dirty="0" err="1"/>
              <a:t>izvuce</a:t>
            </a:r>
            <a:r>
              <a:rPr lang="en-US" dirty="0"/>
              <a:t> </a:t>
            </a:r>
            <a:r>
              <a:rPr lang="en-US" dirty="0" err="1"/>
              <a:t>razlicite</a:t>
            </a:r>
            <a:r>
              <a:rPr lang="en-US" dirty="0"/>
              <a:t>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(</a:t>
            </a:r>
            <a:r>
              <a:rPr lang="en-US" dirty="0" err="1"/>
              <a:t>vertikalne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, </a:t>
            </a:r>
            <a:r>
              <a:rPr lang="en-US" dirty="0" err="1"/>
              <a:t>horizontalne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, </a:t>
            </a:r>
            <a:r>
              <a:rPr lang="en-US" dirty="0" err="1"/>
              <a:t>itd</a:t>
            </a:r>
            <a:r>
              <a:rPr lang="en-US" dirty="0"/>
              <a:t>.).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A505B-D495-4DB5-AC92-2CD31ED43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56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Kako </a:t>
            </a:r>
            <a:r>
              <a:rPr lang="en-US" dirty="0" err="1"/>
              <a:t>idemo</a:t>
            </a:r>
            <a:r>
              <a:rPr lang="en-US" dirty="0"/>
              <a:t> od </a:t>
            </a:r>
            <a:r>
              <a:rPr lang="en-US" dirty="0" err="1"/>
              <a:t>sloja</a:t>
            </a:r>
            <a:r>
              <a:rPr lang="en-US" dirty="0"/>
              <a:t> do </a:t>
            </a:r>
            <a:r>
              <a:rPr lang="en-US" dirty="0" err="1"/>
              <a:t>sloja</a:t>
            </a:r>
            <a:r>
              <a:rPr lang="en-US" dirty="0"/>
              <a:t>, feature </a:t>
            </a:r>
            <a:r>
              <a:rPr lang="en-US" dirty="0" err="1"/>
              <a:t>mape</a:t>
            </a:r>
            <a:r>
              <a:rPr lang="en-US" dirty="0"/>
              <a:t> se </a:t>
            </a:r>
            <a:r>
              <a:rPr lang="en-US" dirty="0" err="1"/>
              <a:t>smanjuju</a:t>
            </a:r>
            <a:r>
              <a:rPr lang="en-US" dirty="0"/>
              <a:t> I </a:t>
            </a:r>
            <a:r>
              <a:rPr lang="en-US" dirty="0" err="1"/>
              <a:t>nije</a:t>
            </a:r>
            <a:r>
              <a:rPr lang="en-US" dirty="0"/>
              <a:t> vise </a:t>
            </a:r>
            <a:r>
              <a:rPr lang="en-US" dirty="0" err="1"/>
              <a:t>moguce</a:t>
            </a:r>
            <a:r>
              <a:rPr lang="en-US" dirty="0"/>
              <a:t> </a:t>
            </a:r>
            <a:r>
              <a:rPr lang="en-US" dirty="0" err="1"/>
              <a:t>vizuelizovati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u </a:t>
            </a:r>
            <a:r>
              <a:rPr lang="en-US" dirty="0" err="1"/>
              <a:t>nizim</a:t>
            </a:r>
            <a:r>
              <a:rPr lang="en-US" dirty="0"/>
              <a:t> </a:t>
            </a:r>
            <a:r>
              <a:rPr lang="en-US" dirty="0" err="1"/>
              <a:t>slojevima</a:t>
            </a:r>
            <a:r>
              <a:rPr lang="en-US" dirty="0"/>
              <a:t> </a:t>
            </a:r>
            <a:r>
              <a:rPr lang="en-US" dirty="0" err="1"/>
              <a:t>konvolucione</a:t>
            </a:r>
            <a:r>
              <a:rPr lang="en-US" dirty="0"/>
              <a:t> </a:t>
            </a:r>
            <a:r>
              <a:rPr lang="en-US" dirty="0" err="1"/>
              <a:t>mreze</a:t>
            </a:r>
            <a:r>
              <a:rPr lang="en-US" dirty="0"/>
              <a:t>. </a:t>
            </a:r>
          </a:p>
          <a:p>
            <a:r>
              <a:rPr lang="en-US" dirty="0"/>
              <a:t>Da bi se </a:t>
            </a:r>
            <a:r>
              <a:rPr lang="en-US" dirty="0" err="1"/>
              <a:t>ocuvao</a:t>
            </a:r>
            <a:r>
              <a:rPr lang="en-US" dirty="0"/>
              <a:t> </a:t>
            </a:r>
            <a:r>
              <a:rPr lang="en-US" dirty="0" err="1"/>
              <a:t>sadrzaj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, </a:t>
            </a:r>
            <a:r>
              <a:rPr lang="en-US" dirty="0" err="1"/>
              <a:t>zelimo</a:t>
            </a:r>
            <a:r>
              <a:rPr lang="en-US" dirty="0"/>
              <a:t> da feature </a:t>
            </a:r>
            <a:r>
              <a:rPr lang="en-US" dirty="0" err="1"/>
              <a:t>mape</a:t>
            </a:r>
            <a:r>
              <a:rPr lang="en-US" dirty="0"/>
              <a:t> </a:t>
            </a:r>
            <a:r>
              <a:rPr lang="en-US" dirty="0" err="1"/>
              <a:t>nove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u </a:t>
            </a:r>
            <a:r>
              <a:rPr lang="en-US" dirty="0" err="1"/>
              <a:t>odgovarajucem</a:t>
            </a:r>
            <a:r>
              <a:rPr lang="en-US" dirty="0"/>
              <a:t> </a:t>
            </a:r>
            <a:r>
              <a:rPr lang="en-US" dirty="0" err="1"/>
              <a:t>sloju</a:t>
            </a:r>
            <a:r>
              <a:rPr lang="en-US" dirty="0"/>
              <a:t> </a:t>
            </a:r>
            <a:r>
              <a:rPr lang="en-US" dirty="0" err="1"/>
              <a:t>izgledaju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feature </a:t>
            </a:r>
            <a:r>
              <a:rPr lang="en-US" dirty="0" err="1"/>
              <a:t>mape</a:t>
            </a:r>
            <a:r>
              <a:rPr lang="en-US" dirty="0"/>
              <a:t> </a:t>
            </a:r>
            <a:r>
              <a:rPr lang="en-US" dirty="0" err="1"/>
              <a:t>originalne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ciji</a:t>
            </a:r>
            <a:r>
              <a:rPr lang="en-US" dirty="0"/>
              <a:t> </a:t>
            </a:r>
            <a:r>
              <a:rPr lang="en-US" dirty="0" err="1"/>
              <a:t>sadrzaj</a:t>
            </a:r>
            <a:r>
              <a:rPr lang="en-US" dirty="0"/>
              <a:t> </a:t>
            </a:r>
            <a:r>
              <a:rPr lang="en-US" dirty="0" err="1"/>
              <a:t>zelimo</a:t>
            </a:r>
            <a:r>
              <a:rPr lang="en-US" dirty="0"/>
              <a:t> da </a:t>
            </a:r>
            <a:r>
              <a:rPr lang="en-US" dirty="0" err="1"/>
              <a:t>oponasamo</a:t>
            </a:r>
            <a:r>
              <a:rPr lang="en-US" dirty="0"/>
              <a:t>. </a:t>
            </a:r>
            <a:r>
              <a:rPr lang="en-US" dirty="0" err="1"/>
              <a:t>Zato</a:t>
            </a:r>
            <a:r>
              <a:rPr lang="en-US" dirty="0"/>
              <a:t> se pre </a:t>
            </a:r>
            <a:r>
              <a:rPr lang="en-US" dirty="0" err="1"/>
              <a:t>ikakvih</a:t>
            </a:r>
            <a:r>
              <a:rPr lang="en-US" dirty="0"/>
              <a:t> </a:t>
            </a:r>
            <a:r>
              <a:rPr lang="en-US" dirty="0" err="1"/>
              <a:t>proracuna</a:t>
            </a:r>
            <a:r>
              <a:rPr lang="en-US" dirty="0"/>
              <a:t>, VGG </a:t>
            </a:r>
            <a:r>
              <a:rPr lang="en-US" dirty="0" err="1"/>
              <a:t>mrezi</a:t>
            </a:r>
            <a:r>
              <a:rPr lang="en-US" dirty="0"/>
              <a:t> </a:t>
            </a:r>
            <a:r>
              <a:rPr lang="en-US" dirty="0" err="1"/>
              <a:t>prosledi</a:t>
            </a:r>
            <a:r>
              <a:rPr lang="en-US" dirty="0"/>
              <a:t> </a:t>
            </a:r>
            <a:r>
              <a:rPr lang="en-US" dirty="0" err="1"/>
              <a:t>originalna</a:t>
            </a:r>
            <a:r>
              <a:rPr lang="en-US" dirty="0"/>
              <a:t> content </a:t>
            </a:r>
            <a:r>
              <a:rPr lang="en-US" dirty="0" err="1"/>
              <a:t>slika</a:t>
            </a:r>
            <a:r>
              <a:rPr lang="en-US" dirty="0"/>
              <a:t>. </a:t>
            </a:r>
            <a:r>
              <a:rPr lang="en-US" dirty="0" err="1"/>
              <a:t>Pronadje</a:t>
            </a:r>
            <a:r>
              <a:rPr lang="en-US" dirty="0"/>
              <a:t> se </a:t>
            </a:r>
            <a:r>
              <a:rPr lang="en-US" dirty="0" err="1"/>
              <a:t>izlaz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odgovarajuceg</a:t>
            </a:r>
            <a:r>
              <a:rPr lang="en-US" dirty="0"/>
              <a:t> </a:t>
            </a:r>
            <a:r>
              <a:rPr lang="en-US" dirty="0" err="1"/>
              <a:t>sloja</a:t>
            </a:r>
            <a:r>
              <a:rPr lang="en-US" dirty="0"/>
              <a:t> </a:t>
            </a:r>
            <a:r>
              <a:rPr lang="en-US" dirty="0" err="1"/>
              <a:t>neuralne</a:t>
            </a:r>
            <a:r>
              <a:rPr lang="en-US" dirty="0"/>
              <a:t> </a:t>
            </a:r>
            <a:r>
              <a:rPr lang="en-US" dirty="0" err="1"/>
              <a:t>mreze</a:t>
            </a:r>
            <a:r>
              <a:rPr lang="en-US" dirty="0"/>
              <a:t>. </a:t>
            </a:r>
            <a:r>
              <a:rPr lang="en-US" dirty="0" err="1"/>
              <a:t>Kada</a:t>
            </a:r>
            <a:r>
              <a:rPr lang="en-US" dirty="0"/>
              <a:t> se </a:t>
            </a:r>
            <a:r>
              <a:rPr lang="en-US" dirty="0" err="1"/>
              <a:t>neuralnoj</a:t>
            </a:r>
            <a:r>
              <a:rPr lang="en-US" dirty="0"/>
              <a:t> </a:t>
            </a:r>
            <a:r>
              <a:rPr lang="en-US" dirty="0" err="1"/>
              <a:t>mrezi</a:t>
            </a:r>
            <a:r>
              <a:rPr lang="en-US" dirty="0"/>
              <a:t> da nova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predstavlja</a:t>
            </a:r>
            <a:r>
              <a:rPr lang="en-US" dirty="0"/>
              <a:t> mix </a:t>
            </a:r>
            <a:r>
              <a:rPr lang="en-US" dirty="0" err="1"/>
              <a:t>stila</a:t>
            </a:r>
            <a:r>
              <a:rPr lang="en-US" dirty="0"/>
              <a:t> I </a:t>
            </a:r>
            <a:r>
              <a:rPr lang="en-US" dirty="0" err="1"/>
              <a:t>sadrzaja</a:t>
            </a:r>
            <a:r>
              <a:rPr lang="en-US" dirty="0"/>
              <a:t>, </a:t>
            </a:r>
            <a:r>
              <a:rPr lang="en-US" dirty="0" err="1"/>
              <a:t>poredimo</a:t>
            </a:r>
            <a:r>
              <a:rPr lang="en-US" dirty="0"/>
              <a:t> </a:t>
            </a:r>
            <a:r>
              <a:rPr lang="en-US" dirty="0" err="1"/>
              <a:t>njene</a:t>
            </a:r>
            <a:r>
              <a:rPr lang="en-US" dirty="0"/>
              <a:t> feature </a:t>
            </a:r>
            <a:r>
              <a:rPr lang="en-US" dirty="0" err="1"/>
              <a:t>mape</a:t>
            </a:r>
            <a:r>
              <a:rPr lang="en-US" dirty="0"/>
              <a:t> u </a:t>
            </a:r>
            <a:r>
              <a:rPr lang="en-US" dirty="0" err="1"/>
              <a:t>istom</a:t>
            </a:r>
            <a:r>
              <a:rPr lang="en-US" dirty="0"/>
              <a:t> tom </a:t>
            </a:r>
            <a:r>
              <a:rPr lang="en-US" dirty="0" err="1"/>
              <a:t>sloju</a:t>
            </a:r>
            <a:r>
              <a:rPr lang="en-US" dirty="0"/>
              <a:t> I </a:t>
            </a:r>
            <a:r>
              <a:rPr lang="en-US" dirty="0" err="1"/>
              <a:t>koliko</a:t>
            </a:r>
            <a:r>
              <a:rPr lang="en-US" dirty="0"/>
              <a:t> je </a:t>
            </a:r>
            <a:r>
              <a:rPr lang="en-US" dirty="0" err="1"/>
              <a:t>njihovo</a:t>
            </a:r>
            <a:r>
              <a:rPr lang="en-US" dirty="0"/>
              <a:t> </a:t>
            </a:r>
            <a:r>
              <a:rPr lang="en-US" dirty="0" err="1"/>
              <a:t>euklisko</a:t>
            </a:r>
            <a:r>
              <a:rPr lang="en-US" dirty="0"/>
              <a:t> </a:t>
            </a:r>
            <a:r>
              <a:rPr lang="en-US" dirty="0" err="1"/>
              <a:t>rastojanje</a:t>
            </a:r>
            <a:r>
              <a:rPr lang="en-US" dirty="0"/>
              <a:t> od feature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originalne</a:t>
            </a:r>
            <a:r>
              <a:rPr lang="en-US" dirty="0"/>
              <a:t> content </a:t>
            </a:r>
            <a:r>
              <a:rPr lang="en-US" dirty="0" err="1"/>
              <a:t>slike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A505B-D495-4DB5-AC92-2CD31ED43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40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</a:t>
            </a:r>
            <a:r>
              <a:rPr lang="en-US" dirty="0"/>
              <a:t> se tice </a:t>
            </a:r>
            <a:r>
              <a:rPr lang="en-US" dirty="0" err="1"/>
              <a:t>stila</a:t>
            </a:r>
            <a:r>
              <a:rPr lang="en-US" dirty="0"/>
              <a:t>,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briga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se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nalazi</a:t>
            </a:r>
            <a:r>
              <a:rPr lang="en-US" dirty="0"/>
              <a:t> na </a:t>
            </a:r>
            <a:r>
              <a:rPr lang="en-US" dirty="0" err="1"/>
              <a:t>slici</a:t>
            </a:r>
            <a:r>
              <a:rPr lang="en-US" dirty="0"/>
              <a:t>,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bitna</a:t>
            </a:r>
            <a:r>
              <a:rPr lang="en-US" dirty="0"/>
              <a:t> </a:t>
            </a:r>
            <a:r>
              <a:rPr lang="en-US" dirty="0" err="1"/>
              <a:t>teksturalna</a:t>
            </a:r>
            <a:r>
              <a:rPr lang="en-US" dirty="0"/>
              <a:t> </a:t>
            </a:r>
            <a:r>
              <a:rPr lang="en-US" dirty="0" err="1"/>
              <a:t>obelezja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pojavljuju</a:t>
            </a:r>
            <a:r>
              <a:rPr lang="en-US" dirty="0"/>
              <a:t> na </a:t>
            </a:r>
            <a:r>
              <a:rPr lang="en-US" dirty="0" err="1"/>
              <a:t>slici</a:t>
            </a:r>
            <a:r>
              <a:rPr lang="en-US" dirty="0"/>
              <a:t>. Da bi se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opisalo</a:t>
            </a:r>
            <a:r>
              <a:rPr lang="en-US" dirty="0"/>
              <a:t> </a:t>
            </a:r>
            <a:r>
              <a:rPr lang="en-US" dirty="0" err="1"/>
              <a:t>racunaje</a:t>
            </a:r>
            <a:r>
              <a:rPr lang="en-US" dirty="0"/>
              <a:t> se </a:t>
            </a:r>
            <a:r>
              <a:rPr lang="en-US" dirty="0" err="1"/>
              <a:t>korelacije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feature </a:t>
            </a:r>
            <a:r>
              <a:rPr lang="en-US" dirty="0" err="1"/>
              <a:t>mapa</a:t>
            </a:r>
            <a:r>
              <a:rPr lang="en-US" dirty="0"/>
              <a:t> u </a:t>
            </a:r>
            <a:r>
              <a:rPr lang="en-US" dirty="0" err="1"/>
              <a:t>razlicitim</a:t>
            </a:r>
            <a:r>
              <a:rPr lang="en-US" dirty="0"/>
              <a:t> </a:t>
            </a:r>
            <a:r>
              <a:rPr lang="en-US" dirty="0" err="1"/>
              <a:t>slojevima</a:t>
            </a:r>
            <a:r>
              <a:rPr lang="en-US" dirty="0"/>
              <a:t>.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korelacije</a:t>
            </a:r>
            <a:r>
              <a:rPr lang="en-US" dirty="0"/>
              <a:t> </a:t>
            </a:r>
            <a:r>
              <a:rPr lang="en-US" dirty="0" err="1"/>
              <a:t>nazvane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gram </a:t>
            </a:r>
            <a:r>
              <a:rPr lang="en-US" dirty="0" err="1"/>
              <a:t>matricama</a:t>
            </a:r>
            <a:r>
              <a:rPr lang="en-US" dirty="0"/>
              <a:t>. Kao i </a:t>
            </a:r>
            <a:r>
              <a:rPr lang="en-US" dirty="0" err="1"/>
              <a:t>sa</a:t>
            </a:r>
            <a:r>
              <a:rPr lang="en-US" dirty="0"/>
              <a:t> content </a:t>
            </a:r>
            <a:r>
              <a:rPr lang="en-US" dirty="0" err="1"/>
              <a:t>slikom</a:t>
            </a:r>
            <a:r>
              <a:rPr lang="en-US" dirty="0"/>
              <a:t>, </a:t>
            </a:r>
            <a:r>
              <a:rPr lang="en-US" dirty="0" err="1"/>
              <a:t>ove</a:t>
            </a:r>
            <a:r>
              <a:rPr lang="en-US" dirty="0"/>
              <a:t> gram </a:t>
            </a:r>
            <a:r>
              <a:rPr lang="en-US" dirty="0" err="1"/>
              <a:t>matrice</a:t>
            </a:r>
            <a:r>
              <a:rPr lang="en-US" dirty="0"/>
              <a:t> za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/>
              <a:t>proracunate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za </a:t>
            </a:r>
            <a:r>
              <a:rPr lang="en-US" dirty="0" err="1"/>
              <a:t>originalnu</a:t>
            </a:r>
            <a:r>
              <a:rPr lang="en-US" dirty="0"/>
              <a:t> style </a:t>
            </a:r>
            <a:r>
              <a:rPr lang="en-US" dirty="0" err="1"/>
              <a:t>sliku</a:t>
            </a:r>
            <a:r>
              <a:rPr lang="en-US" dirty="0"/>
              <a:t> (</a:t>
            </a:r>
            <a:r>
              <a:rPr lang="en-US" dirty="0" err="1"/>
              <a:t>matrica</a:t>
            </a:r>
            <a:r>
              <a:rPr lang="en-US" dirty="0"/>
              <a:t> </a:t>
            </a:r>
            <a:r>
              <a:rPr lang="en-US" dirty="0" err="1"/>
              <a:t>Aij</a:t>
            </a:r>
            <a:r>
              <a:rPr lang="en-US" dirty="0"/>
              <a:t>). </a:t>
            </a:r>
            <a:r>
              <a:rPr lang="en-US" dirty="0" err="1"/>
              <a:t>Doprinos</a:t>
            </a:r>
            <a:r>
              <a:rPr lang="en-US" dirty="0"/>
              <a:t> l-tog </a:t>
            </a:r>
            <a:r>
              <a:rPr lang="en-US" dirty="0" err="1"/>
              <a:t>sloja</a:t>
            </a:r>
            <a:r>
              <a:rPr lang="en-US" dirty="0"/>
              <a:t> </a:t>
            </a:r>
            <a:r>
              <a:rPr lang="en-US" dirty="0" err="1"/>
              <a:t>racuna</a:t>
            </a:r>
            <a:r>
              <a:rPr lang="en-US" dirty="0"/>
              <a:t> se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euklidsko</a:t>
            </a:r>
            <a:r>
              <a:rPr lang="en-US" dirty="0"/>
              <a:t> </a:t>
            </a:r>
            <a:r>
              <a:rPr lang="en-US" dirty="0" err="1"/>
              <a:t>rastojanje</a:t>
            </a:r>
            <a:r>
              <a:rPr lang="en-US" dirty="0"/>
              <a:t> gram </a:t>
            </a:r>
            <a:r>
              <a:rPr lang="en-US" dirty="0" err="1"/>
              <a:t>matrica</a:t>
            </a:r>
            <a:r>
              <a:rPr lang="en-US" dirty="0"/>
              <a:t> I </a:t>
            </a:r>
            <a:r>
              <a:rPr lang="en-US" dirty="0" err="1"/>
              <a:t>originalne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u l-tom </a:t>
            </a:r>
            <a:r>
              <a:rPr lang="en-US" dirty="0" err="1"/>
              <a:t>sloju</a:t>
            </a:r>
            <a:r>
              <a:rPr lang="en-US" dirty="0"/>
              <a:t>. </a:t>
            </a:r>
            <a:r>
              <a:rPr lang="en-US" dirty="0" err="1"/>
              <a:t>Zatim</a:t>
            </a:r>
            <a:r>
              <a:rPr lang="en-US" dirty="0"/>
              <a:t> se </a:t>
            </a:r>
            <a:r>
              <a:rPr lang="en-US" dirty="0" err="1"/>
              <a:t>doprinosi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slojeva</a:t>
            </a:r>
            <a:r>
              <a:rPr lang="en-US" dirty="0"/>
              <a:t> </a:t>
            </a:r>
            <a:r>
              <a:rPr lang="en-US" dirty="0" err="1"/>
              <a:t>sabiraju</a:t>
            </a:r>
            <a:r>
              <a:rPr lang="en-US" dirty="0"/>
              <a:t> i </a:t>
            </a:r>
            <a:r>
              <a:rPr lang="en-US" dirty="0" err="1"/>
              <a:t>ponderisu</a:t>
            </a:r>
            <a:r>
              <a:rPr lang="en-US" dirty="0"/>
              <a:t> (po </a:t>
            </a:r>
            <a:r>
              <a:rPr lang="en-US" dirty="0" err="1"/>
              <a:t>potrebi</a:t>
            </a:r>
            <a:r>
              <a:rPr lang="en-US" dirty="0"/>
              <a:t>) I </a:t>
            </a:r>
            <a:r>
              <a:rPr lang="en-US" dirty="0" err="1"/>
              <a:t>racuna</a:t>
            </a:r>
            <a:r>
              <a:rPr lang="en-US" dirty="0"/>
              <a:t> se </a:t>
            </a:r>
            <a:r>
              <a:rPr lang="en-US" dirty="0" err="1"/>
              <a:t>ukupan</a:t>
            </a:r>
            <a:r>
              <a:rPr lang="en-US" dirty="0"/>
              <a:t> </a:t>
            </a:r>
            <a:r>
              <a:rPr lang="en-US" dirty="0" err="1"/>
              <a:t>gubtak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Da bi </a:t>
            </a:r>
            <a:r>
              <a:rPr lang="en-US" dirty="0" err="1"/>
              <a:t>novonastala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imala</a:t>
            </a:r>
            <a:r>
              <a:rPr lang="en-US" dirty="0"/>
              <a:t> stil </a:t>
            </a:r>
            <a:r>
              <a:rPr lang="en-US" dirty="0" err="1"/>
              <a:t>kao</a:t>
            </a:r>
            <a:r>
              <a:rPr lang="en-US" dirty="0"/>
              <a:t> i </a:t>
            </a:r>
            <a:r>
              <a:rPr lang="en-US" dirty="0" err="1"/>
              <a:t>zadata</a:t>
            </a:r>
            <a:r>
              <a:rPr lang="en-US" dirty="0"/>
              <a:t> style </a:t>
            </a:r>
            <a:r>
              <a:rPr lang="en-US" dirty="0" err="1"/>
              <a:t>slika</a:t>
            </a:r>
            <a:r>
              <a:rPr lang="en-US" dirty="0"/>
              <a:t>,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potrebno</a:t>
            </a:r>
            <a:r>
              <a:rPr lang="en-US" dirty="0"/>
              <a:t> je </a:t>
            </a:r>
            <a:r>
              <a:rPr lang="en-US" dirty="0" err="1"/>
              <a:t>minimizovati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A505B-D495-4DB5-AC92-2CD31ED43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1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4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1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62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35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54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73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0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7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299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684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5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56B4-9122-428A-9B9D-E03A39DE8A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Neural algorithm of artistic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95A92-2982-4BDE-9E33-EED49045CD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Ivana Munjas 3342/19</a:t>
            </a:r>
          </a:p>
        </p:txBody>
      </p:sp>
    </p:spTree>
    <p:extLst>
      <p:ext uri="{BB962C8B-B14F-4D97-AF65-F5344CB8AC3E}">
        <p14:creationId xmlns:p14="http://schemas.microsoft.com/office/powerpoint/2010/main" val="374939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5D0A-09E2-4E5C-94AD-5461DFC3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2284809"/>
            <a:ext cx="6803136" cy="2587752"/>
          </a:xfrm>
        </p:spPr>
        <p:txBody>
          <a:bodyPr/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pa</a:t>
            </a:r>
            <a:r>
              <a:rPr lang="sr-Latn-RS" dirty="0"/>
              <a:t>žnji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3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90A50-A093-4F2B-9517-8C0CED2B0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71" y="2080467"/>
            <a:ext cx="4823330" cy="30255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Kako ljudi vide stil i sadr</a:t>
            </a:r>
            <a:r>
              <a:rPr lang="sr-Latn-RS" sz="2400" dirty="0"/>
              <a:t>žaj slike?</a:t>
            </a:r>
          </a:p>
          <a:p>
            <a:endParaRPr lang="sr-Latn-RS" sz="2400" dirty="0"/>
          </a:p>
          <a:p>
            <a:r>
              <a:rPr lang="sr-Latn-RS" sz="2400" dirty="0"/>
              <a:t>Koje su mogućnosti dubokih neuralnih mreža?</a:t>
            </a:r>
          </a:p>
          <a:p>
            <a:endParaRPr lang="sr-Latn-RS" sz="2400" dirty="0"/>
          </a:p>
          <a:p>
            <a:r>
              <a:rPr lang="sr-Latn-RS" sz="2400" dirty="0"/>
              <a:t>Da li i kako stil i sadržaj dve različite slike mogu da se pomešaju?</a:t>
            </a:r>
            <a:endParaRPr lang="en-US" sz="2400" dirty="0"/>
          </a:p>
        </p:txBody>
      </p:sp>
      <p:pic>
        <p:nvPicPr>
          <p:cNvPr id="7" name="Picture 6" descr="A picture containing water&#10;&#10;Description automatically generated">
            <a:extLst>
              <a:ext uri="{FF2B5EF4-FFF2-40B4-BE49-F238E27FC236}">
                <a16:creationId xmlns:a16="http://schemas.microsoft.com/office/drawing/2014/main" id="{38220DDC-9C45-47BE-AEBE-60EB02F70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718"/>
          <a:stretch/>
        </p:blipFill>
        <p:spPr>
          <a:xfrm>
            <a:off x="5117663" y="373665"/>
            <a:ext cx="3677031" cy="2891118"/>
          </a:xfrm>
          <a:prstGeom prst="rect">
            <a:avLst/>
          </a:prstGeom>
        </p:spPr>
      </p:pic>
      <p:pic>
        <p:nvPicPr>
          <p:cNvPr id="5" name="Picture 4" descr="A castle on a cloudy day&#10;&#10;Description automatically generated">
            <a:extLst>
              <a:ext uri="{FF2B5EF4-FFF2-40B4-BE49-F238E27FC236}">
                <a16:creationId xmlns:a16="http://schemas.microsoft.com/office/drawing/2014/main" id="{74F588B2-5454-4C46-B61D-DA9C6F85DA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2" r="5" b="5"/>
          <a:stretch/>
        </p:blipFill>
        <p:spPr>
          <a:xfrm>
            <a:off x="5117663" y="3593217"/>
            <a:ext cx="3677034" cy="28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567DD95-42B7-4C98-A5A2-1A3EFBF30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E6BD12-7FA8-44C6-9D03-5CB0EB86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902" y="1267730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46EEA0-5755-4E1A-9D0F-30A8E12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850" y="1411615"/>
            <a:ext cx="69723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4CE269-ED4E-405A-B10F-A7E8B3902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1910" y="1267730"/>
            <a:ext cx="144018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B5899B-9417-4F17-86B4-E533FB95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50855" y="1267730"/>
            <a:ext cx="1567331" cy="645295"/>
            <a:chOff x="5318306" y="1386268"/>
            <a:chExt cx="1567331" cy="64529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7CDB1C-BBC9-4959-87C1-D046BF304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FE4EA4-109C-47C4-8AAF-7C36F6F9F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F8DD39-B811-4288-971A-5BE0949AE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83B94E1-A151-4A9D-8EA8-51C135F27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207CC9-CFEA-4BDB-80C2-DDB854B2E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7" y="0"/>
            <a:ext cx="9143999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841ADD-F4C7-48FF-A7BE-2C2B1DF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02" y="643464"/>
            <a:ext cx="4701870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FF9C34-9276-4F06-9B4B-81132BBB1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587" y="809244"/>
            <a:ext cx="4457700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8D238-78E9-4A87-BCBD-133FAA73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68" y="1132533"/>
            <a:ext cx="4701869" cy="11655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2000" cap="all" spc="-100" dirty="0">
                <a:solidFill>
                  <a:schemeClr val="accent1">
                    <a:lumMod val="75000"/>
                  </a:schemeClr>
                </a:solidFill>
              </a:rPr>
              <a:t>Konvolucione nerualne mreže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10F13CF-6F8C-44CD-BB53-0B4998326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3347" y="640856"/>
            <a:ext cx="144018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0CE19D5-814D-46B9-A3DE-CFE7547B9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9907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16F978-90F8-4BC4-9518-B3D8D341F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6780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FFB3AB9-CBA1-4A4A-8BE5-F00DA60F9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99072" y="1286150"/>
            <a:ext cx="126873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2AAC5C4-57EC-4B55-9D7B-A34D9A3F8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041" y="0"/>
            <a:ext cx="347700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10C4DAE-9339-4D07-8C57-CE19FA399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10" y="205022"/>
            <a:ext cx="3458644" cy="4419993"/>
          </a:xfrm>
          <a:prstGeom prst="rect">
            <a:avLst/>
          </a:prstGeom>
        </p:spPr>
      </p:pic>
      <p:pic>
        <p:nvPicPr>
          <p:cNvPr id="24" name="Picture 23" descr="A castle on a cloudy day&#10;&#10;Description automatically generated">
            <a:extLst>
              <a:ext uri="{FF2B5EF4-FFF2-40B4-BE49-F238E27FC236}">
                <a16:creationId xmlns:a16="http://schemas.microsoft.com/office/drawing/2014/main" id="{03218AB3-CA6C-4245-AF2F-D60839474A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2" r="5" b="5"/>
          <a:stretch/>
        </p:blipFill>
        <p:spPr>
          <a:xfrm>
            <a:off x="6455401" y="4765306"/>
            <a:ext cx="2098440" cy="1649928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1C174E1-30CC-4965-BAE4-D6143EF5A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39" y="2535106"/>
            <a:ext cx="4360992" cy="3972916"/>
          </a:xfrm>
        </p:spPr>
        <p:txBody>
          <a:bodyPr>
            <a:normAutofit/>
          </a:bodyPr>
          <a:lstStyle/>
          <a:p>
            <a:r>
              <a:rPr lang="sr-Latn-RS" dirty="0"/>
              <a:t>Model koji se koristi: VGG19</a:t>
            </a:r>
          </a:p>
          <a:p>
            <a:endParaRPr lang="sr-Latn-RS" dirty="0"/>
          </a:p>
          <a:p>
            <a:r>
              <a:rPr lang="en-US" dirty="0"/>
              <a:t>2. mesto na ImageNet 2014 object recognition takmi</a:t>
            </a:r>
            <a:r>
              <a:rPr lang="sr-Latn-RS" dirty="0"/>
              <a:t>čenju</a:t>
            </a:r>
          </a:p>
          <a:p>
            <a:endParaRPr lang="sr-Latn-RS" dirty="0"/>
          </a:p>
          <a:p>
            <a:r>
              <a:rPr lang="sr-Latn-RS" dirty="0"/>
              <a:t>Pre-trained klasifikacioni modeli umeju da  “nauče“ šta je na slici</a:t>
            </a:r>
          </a:p>
          <a:p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2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403B5E-6D61-48D9-A941-53ACBE10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" y="798897"/>
            <a:ext cx="8668871" cy="5260205"/>
          </a:xfrm>
          <a:prstGeom prst="rect">
            <a:avLst/>
          </a:prstGeom>
        </p:spPr>
      </p:pic>
      <p:pic>
        <p:nvPicPr>
          <p:cNvPr id="5" name="Picture 4" descr="A castle on a cloudy day&#10;&#10;Description automatically generated">
            <a:extLst>
              <a:ext uri="{FF2B5EF4-FFF2-40B4-BE49-F238E27FC236}">
                <a16:creationId xmlns:a16="http://schemas.microsoft.com/office/drawing/2014/main" id="{4A036CEE-89EC-43FC-AFD5-3370CA079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2" r="5" b="5"/>
          <a:stretch/>
        </p:blipFill>
        <p:spPr>
          <a:xfrm>
            <a:off x="321545" y="912346"/>
            <a:ext cx="1623796" cy="1276732"/>
          </a:xfrm>
          <a:prstGeom prst="rect">
            <a:avLst/>
          </a:prstGeom>
        </p:spPr>
      </p:pic>
      <p:pic>
        <p:nvPicPr>
          <p:cNvPr id="6" name="Picture 5" descr="A picture containing water&#10;&#10;Description automatically generated">
            <a:extLst>
              <a:ext uri="{FF2B5EF4-FFF2-40B4-BE49-F238E27FC236}">
                <a16:creationId xmlns:a16="http://schemas.microsoft.com/office/drawing/2014/main" id="{C4018416-D782-41D1-AF17-18251D9A6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718"/>
          <a:stretch/>
        </p:blipFill>
        <p:spPr>
          <a:xfrm>
            <a:off x="321544" y="2552895"/>
            <a:ext cx="1623795" cy="1276732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5A03C961-1BCD-4E1A-925A-74E76A0066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ainting of a colorful background&#10;&#10;Description automatically generated">
            <a:extLst>
              <a:ext uri="{FF2B5EF4-FFF2-40B4-BE49-F238E27FC236}">
                <a16:creationId xmlns:a16="http://schemas.microsoft.com/office/drawing/2014/main" id="{B99447D6-E914-430A-8BB5-E6AB31BD9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64" y="4482086"/>
            <a:ext cx="1702309" cy="1276732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F81F566-7ECD-47DA-8D9A-BE5D74F17B4B}"/>
              </a:ext>
            </a:extLst>
          </p:cNvPr>
          <p:cNvSpPr/>
          <p:nvPr/>
        </p:nvSpPr>
        <p:spPr>
          <a:xfrm rot="16200000">
            <a:off x="1997311" y="4996337"/>
            <a:ext cx="133350" cy="24822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E18363-E8B2-496C-AFE2-C1FA00AF7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748" y="369941"/>
            <a:ext cx="8644504" cy="6118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472F2B-E8E5-403C-AA11-93FE16C5E034}"/>
              </a:ext>
            </a:extLst>
          </p:cNvPr>
          <p:cNvSpPr/>
          <p:nvPr/>
        </p:nvSpPr>
        <p:spPr>
          <a:xfrm>
            <a:off x="463521" y="507695"/>
            <a:ext cx="6107608" cy="528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04F28-C32A-496A-B7A5-9BD8992C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87" y="344096"/>
            <a:ext cx="8390965" cy="803821"/>
          </a:xfrm>
        </p:spPr>
        <p:txBody>
          <a:bodyPr>
            <a:normAutofit/>
          </a:bodyPr>
          <a:lstStyle/>
          <a:p>
            <a:r>
              <a:rPr lang="sr-Latn-RS" sz="3200" dirty="0"/>
              <a:t>Obeležja sadržaja slike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836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12837-EEF2-4387-91BE-57A11E973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" r="1841"/>
          <a:stretch/>
        </p:blipFill>
        <p:spPr>
          <a:xfrm>
            <a:off x="130885" y="389179"/>
            <a:ext cx="8882230" cy="60796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3368E7-7AF4-4263-942D-006136EDA693}"/>
              </a:ext>
            </a:extLst>
          </p:cNvPr>
          <p:cNvSpPr/>
          <p:nvPr/>
        </p:nvSpPr>
        <p:spPr>
          <a:xfrm>
            <a:off x="412376" y="860612"/>
            <a:ext cx="3603812" cy="63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36BBA-FC8E-40A6-9798-5A379D69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621430"/>
            <a:ext cx="6646433" cy="875676"/>
          </a:xfrm>
        </p:spPr>
        <p:txBody>
          <a:bodyPr>
            <a:normAutofit/>
          </a:bodyPr>
          <a:lstStyle/>
          <a:p>
            <a:r>
              <a:rPr lang="sr-Latn-RS" sz="3200" dirty="0"/>
              <a:t>Obeležja stila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D2AC9-3C97-4F02-82A5-148711652263}"/>
              </a:ext>
            </a:extLst>
          </p:cNvPr>
          <p:cNvSpPr/>
          <p:nvPr/>
        </p:nvSpPr>
        <p:spPr>
          <a:xfrm>
            <a:off x="4151387" y="2616077"/>
            <a:ext cx="4861728" cy="3076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6458E-3114-4124-903D-B9B30D5463F4}"/>
              </a:ext>
            </a:extLst>
          </p:cNvPr>
          <p:cNvSpPr txBox="1"/>
          <p:nvPr/>
        </p:nvSpPr>
        <p:spPr>
          <a:xfrm>
            <a:off x="4482354" y="1649668"/>
            <a:ext cx="424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Gram matrica između </a:t>
            </a:r>
            <a:r>
              <a:rPr lang="sr-Latn-RS" i="1" dirty="0"/>
              <a:t>i-</a:t>
            </a:r>
            <a:r>
              <a:rPr lang="sr-Latn-RS" dirty="0"/>
              <a:t>te i </a:t>
            </a:r>
            <a:r>
              <a:rPr lang="sr-Latn-RS" i="1" dirty="0"/>
              <a:t>j</a:t>
            </a:r>
            <a:r>
              <a:rPr lang="sr-Latn-RS" dirty="0"/>
              <a:t>-te feature mape u </a:t>
            </a:r>
            <a:r>
              <a:rPr lang="sr-Latn-RS" i="1" dirty="0"/>
              <a:t>l</a:t>
            </a:r>
            <a:r>
              <a:rPr lang="sr-Latn-RS" dirty="0"/>
              <a:t>-tom sloju: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09DE4-FD5F-429C-AC96-B9D37E38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530" y="2398156"/>
            <a:ext cx="2847975" cy="1085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A80CB-E21F-47F1-B149-916B876FB378}"/>
              </a:ext>
            </a:extLst>
          </p:cNvPr>
          <p:cNvSpPr txBox="1"/>
          <p:nvPr/>
        </p:nvSpPr>
        <p:spPr>
          <a:xfrm>
            <a:off x="4482354" y="3556488"/>
            <a:ext cx="424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Doprinos </a:t>
            </a:r>
            <a:r>
              <a:rPr lang="sr-Latn-RS" i="1" dirty="0"/>
              <a:t>l-</a:t>
            </a:r>
            <a:r>
              <a:rPr lang="sr-Latn-RS" dirty="0"/>
              <a:t>tog sloja ukupnom </a:t>
            </a:r>
            <a:r>
              <a:rPr lang="sr-Latn-RS" i="1" dirty="0"/>
              <a:t>loss-</a:t>
            </a:r>
            <a:r>
              <a:rPr lang="sr-Latn-RS" dirty="0"/>
              <a:t>u i ukupan </a:t>
            </a:r>
            <a:r>
              <a:rPr lang="sr-Latn-RS" i="1" dirty="0"/>
              <a:t>loss </a:t>
            </a:r>
            <a:r>
              <a:rPr lang="sr-Latn-RS" dirty="0"/>
              <a:t>respektivno: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768B-C24E-4B8B-B5DD-7C5F4E330F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50"/>
          <a:stretch/>
        </p:blipFill>
        <p:spPr>
          <a:xfrm>
            <a:off x="4482354" y="4202819"/>
            <a:ext cx="3619135" cy="21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7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EED9-72A6-4AE3-A1AA-66D1871C6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56125"/>
            <a:ext cx="7652161" cy="749609"/>
          </a:xfrm>
        </p:spPr>
        <p:txBody>
          <a:bodyPr/>
          <a:lstStyle/>
          <a:p>
            <a:r>
              <a:rPr lang="sr-Latn-RS" dirty="0"/>
              <a:t>Rezultati</a:t>
            </a:r>
            <a:endParaRPr lang="en-US" dirty="0"/>
          </a:p>
        </p:txBody>
      </p:sp>
      <p:pic>
        <p:nvPicPr>
          <p:cNvPr id="6" name="Picture 5" descr="A castle on a cloudy day&#10;&#10;Description automatically generated">
            <a:extLst>
              <a:ext uri="{FF2B5EF4-FFF2-40B4-BE49-F238E27FC236}">
                <a16:creationId xmlns:a16="http://schemas.microsoft.com/office/drawing/2014/main" id="{053E906C-FC02-45E8-8A1B-23D25D47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1160144"/>
            <a:ext cx="3314700" cy="2486025"/>
          </a:xfrm>
          <a:prstGeom prst="rect">
            <a:avLst/>
          </a:prstGeom>
        </p:spPr>
      </p:pic>
      <p:pic>
        <p:nvPicPr>
          <p:cNvPr id="8" name="Picture 7" descr="A picture containing water&#10;&#10;Description automatically generated">
            <a:extLst>
              <a:ext uri="{FF2B5EF4-FFF2-40B4-BE49-F238E27FC236}">
                <a16:creationId xmlns:a16="http://schemas.microsoft.com/office/drawing/2014/main" id="{B83B45CF-9F82-4DEB-B496-20C03C0F7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1165371"/>
            <a:ext cx="3070636" cy="2456509"/>
          </a:xfrm>
          <a:prstGeom prst="rect">
            <a:avLst/>
          </a:prstGeom>
        </p:spPr>
      </p:pic>
      <p:pic>
        <p:nvPicPr>
          <p:cNvPr id="10" name="Picture 9" descr="A painting of a colorful background&#10;&#10;Description automatically generated">
            <a:extLst>
              <a:ext uri="{FF2B5EF4-FFF2-40B4-BE49-F238E27FC236}">
                <a16:creationId xmlns:a16="http://schemas.microsoft.com/office/drawing/2014/main" id="{C9BB46E0-81BE-4BBD-98DB-1D1EB3AD5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5" y="3876290"/>
            <a:ext cx="3640931" cy="2730699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D2A15B29-ED9C-4E84-A5CC-9BCDCC4BAC1D}"/>
              </a:ext>
            </a:extLst>
          </p:cNvPr>
          <p:cNvSpPr/>
          <p:nvPr/>
        </p:nvSpPr>
        <p:spPr>
          <a:xfrm>
            <a:off x="4124325" y="2143125"/>
            <a:ext cx="657225" cy="6000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792CA014-2A4D-4714-AEB8-5A359E5C1C58}"/>
              </a:ext>
            </a:extLst>
          </p:cNvPr>
          <p:cNvSpPr/>
          <p:nvPr/>
        </p:nvSpPr>
        <p:spPr>
          <a:xfrm>
            <a:off x="1243012" y="5008276"/>
            <a:ext cx="581025" cy="46672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1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EED9-72A6-4AE3-A1AA-66D1871C6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56125"/>
            <a:ext cx="7652161" cy="749609"/>
          </a:xfrm>
        </p:spPr>
        <p:txBody>
          <a:bodyPr/>
          <a:lstStyle/>
          <a:p>
            <a:r>
              <a:rPr lang="sr-Latn-RS" dirty="0"/>
              <a:t>Rezultati</a:t>
            </a:r>
            <a:endParaRPr lang="en-US" dirty="0"/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D2A15B29-ED9C-4E84-A5CC-9BCDCC4BAC1D}"/>
              </a:ext>
            </a:extLst>
          </p:cNvPr>
          <p:cNvSpPr/>
          <p:nvPr/>
        </p:nvSpPr>
        <p:spPr>
          <a:xfrm>
            <a:off x="2571750" y="3176586"/>
            <a:ext cx="657225" cy="6000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792CA014-2A4D-4714-AEB8-5A359E5C1C58}"/>
              </a:ext>
            </a:extLst>
          </p:cNvPr>
          <p:cNvSpPr/>
          <p:nvPr/>
        </p:nvSpPr>
        <p:spPr>
          <a:xfrm>
            <a:off x="5994348" y="3243260"/>
            <a:ext cx="581025" cy="46672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glass of beer on a table&#10;&#10;Description automatically generated">
            <a:extLst>
              <a:ext uri="{FF2B5EF4-FFF2-40B4-BE49-F238E27FC236}">
                <a16:creationId xmlns:a16="http://schemas.microsoft.com/office/drawing/2014/main" id="{A4C18BEF-5A29-4B05-87AC-88BF5D06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0" y="2009774"/>
            <a:ext cx="2391100" cy="3188133"/>
          </a:xfrm>
          <a:prstGeom prst="rect">
            <a:avLst/>
          </a:prstGeom>
        </p:spPr>
      </p:pic>
      <p:pic>
        <p:nvPicPr>
          <p:cNvPr id="7" name="Picture 6" descr="A close up of a mountain&#10;&#10;Description automatically generated">
            <a:extLst>
              <a:ext uri="{FF2B5EF4-FFF2-40B4-BE49-F238E27FC236}">
                <a16:creationId xmlns:a16="http://schemas.microsoft.com/office/drawing/2014/main" id="{873E4F4D-4367-4943-827A-F220DE35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43" y="2208124"/>
            <a:ext cx="2685615" cy="2441750"/>
          </a:xfrm>
          <a:prstGeom prst="rect">
            <a:avLst/>
          </a:prstGeom>
        </p:spPr>
      </p:pic>
      <p:pic>
        <p:nvPicPr>
          <p:cNvPr id="15" name="Picture 14" descr="A picture containing table, glass, cup, food&#10;&#10;Description automatically generated">
            <a:extLst>
              <a:ext uri="{FF2B5EF4-FFF2-40B4-BE49-F238E27FC236}">
                <a16:creationId xmlns:a16="http://schemas.microsoft.com/office/drawing/2014/main" id="{24BBCD37-4AD9-4621-AA34-D12785802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04" y="2085975"/>
            <a:ext cx="2333950" cy="31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2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EED9-72A6-4AE3-A1AA-66D1871C6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56125"/>
            <a:ext cx="7652161" cy="749609"/>
          </a:xfrm>
        </p:spPr>
        <p:txBody>
          <a:bodyPr/>
          <a:lstStyle/>
          <a:p>
            <a:r>
              <a:rPr lang="sr-Latn-RS" dirty="0"/>
              <a:t>Rezultati</a:t>
            </a:r>
            <a:endParaRPr lang="en-US" dirty="0"/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D2A15B29-ED9C-4E84-A5CC-9BCDCC4BAC1D}"/>
              </a:ext>
            </a:extLst>
          </p:cNvPr>
          <p:cNvSpPr/>
          <p:nvPr/>
        </p:nvSpPr>
        <p:spPr>
          <a:xfrm>
            <a:off x="2544932" y="3369347"/>
            <a:ext cx="657225" cy="6000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792CA014-2A4D-4714-AEB8-5A359E5C1C58}"/>
              </a:ext>
            </a:extLst>
          </p:cNvPr>
          <p:cNvSpPr/>
          <p:nvPr/>
        </p:nvSpPr>
        <p:spPr>
          <a:xfrm>
            <a:off x="5873280" y="3436021"/>
            <a:ext cx="581025" cy="46672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vase filled with flowers sitting on a table&#10;&#10;Description automatically generated">
            <a:extLst>
              <a:ext uri="{FF2B5EF4-FFF2-40B4-BE49-F238E27FC236}">
                <a16:creationId xmlns:a16="http://schemas.microsoft.com/office/drawing/2014/main" id="{ED9078B4-29F4-46A6-A012-8D4A4A8B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4" y="2194994"/>
            <a:ext cx="2352998" cy="3137330"/>
          </a:xfrm>
          <a:prstGeom prst="rect">
            <a:avLst/>
          </a:prstGeom>
        </p:spPr>
      </p:pic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F54DD8BC-371F-45DF-8D78-11A963965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206" y="2103988"/>
            <a:ext cx="2630918" cy="3319342"/>
          </a:xfrm>
          <a:prstGeom prst="rect">
            <a:avLst/>
          </a:prstGeom>
        </p:spPr>
      </p:pic>
      <p:pic>
        <p:nvPicPr>
          <p:cNvPr id="10" name="Picture 9" descr="A picture containing indoor, table, sitting, food&#10;&#10;Description automatically generated">
            <a:extLst>
              <a:ext uri="{FF2B5EF4-FFF2-40B4-BE49-F238E27FC236}">
                <a16:creationId xmlns:a16="http://schemas.microsoft.com/office/drawing/2014/main" id="{B1E1B32C-C3F2-464B-9769-5CB7BFB3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305" y="2103987"/>
            <a:ext cx="2519179" cy="33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93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637</Words>
  <Application>Microsoft Office PowerPoint</Application>
  <PresentationFormat>On-screen Show (4:3)</PresentationFormat>
  <Paragraphs>37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Garamond</vt:lpstr>
      <vt:lpstr>Savon</vt:lpstr>
      <vt:lpstr>Neural algorithm of artistic style</vt:lpstr>
      <vt:lpstr>PowerPoint Presentation</vt:lpstr>
      <vt:lpstr>Konvolucione nerualne mreže</vt:lpstr>
      <vt:lpstr>PowerPoint Presentation</vt:lpstr>
      <vt:lpstr>Obeležja sadržaja slike</vt:lpstr>
      <vt:lpstr>Obeležja stila</vt:lpstr>
      <vt:lpstr>Rezultati</vt:lpstr>
      <vt:lpstr>Rezultati</vt:lpstr>
      <vt:lpstr>Rezultati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algorithm of artistic style</dc:title>
  <dc:creator>Ivana Munjas</dc:creator>
  <cp:lastModifiedBy>Ivana Munjas</cp:lastModifiedBy>
  <cp:revision>13</cp:revision>
  <dcterms:created xsi:type="dcterms:W3CDTF">2020-01-29T15:06:04Z</dcterms:created>
  <dcterms:modified xsi:type="dcterms:W3CDTF">2020-02-03T22:53:34Z</dcterms:modified>
</cp:coreProperties>
</file>